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0" r:id="rId3"/>
    <p:sldId id="274" r:id="rId4"/>
    <p:sldId id="275" r:id="rId5"/>
    <p:sldId id="276" r:id="rId6"/>
    <p:sldId id="277" r:id="rId7"/>
    <p:sldId id="278" r:id="rId8"/>
    <p:sldId id="282" r:id="rId9"/>
    <p:sldId id="281" r:id="rId10"/>
    <p:sldId id="283" r:id="rId11"/>
    <p:sldId id="269" r:id="rId12"/>
    <p:sldId id="270" r:id="rId13"/>
    <p:sldId id="272" r:id="rId14"/>
    <p:sldId id="271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462"/>
    <p:restoredTop sz="94799"/>
  </p:normalViewPr>
  <p:slideViewPr>
    <p:cSldViewPr snapToGrid="0">
      <p:cViewPr>
        <p:scale>
          <a:sx n="75" d="100"/>
          <a:sy n="75" d="100"/>
        </p:scale>
        <p:origin x="8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5EDD-AC4D-8A46-8C02-234AE02D8617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5CD93-99EF-7E40-BC31-63954E2350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65C5-FD95-6C8F-F9CF-507726D7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E24973-1857-7BD4-D803-0F3859A5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3C5F-8F51-D2C9-B9D8-0C5ED0B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DEE43-2BC7-9085-A749-FF123031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85326-010A-5ADF-40DA-780139B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2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D8EA-C3AB-B76D-F342-7B5F49B4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F9D1A-8697-D3B9-885B-42556446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14D8-B14F-A82C-660B-C4CD5FAC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4C71C-37D9-FE04-6C0E-D95BF51C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3270A-862F-E1A8-7D7A-FEF8858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BEC44-E738-D382-7E57-3519C025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56F0F-2394-CD67-AB0B-AE932B94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0AB3A-82AE-79E0-5CAA-E6DDAB6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092DB-6F35-AE97-0977-FC08535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7D05-B2FD-185F-C7B1-CDE75B5B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3B46B-98A5-ED00-BCD2-EFA0FCF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31A0E-B6A3-356C-F056-162F850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645F7-3D48-F46B-5DF1-2E3359A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E0CE-F102-19B7-1483-E43BA87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E138E-42F4-23E8-B8E7-A840B54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E25D-EBA1-EE86-8B24-B707C80D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8A443-D3F0-677D-A8EA-EC234E60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5C137-9AC0-DAC8-5794-BCDA14D3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843E4-0043-1C49-37D6-7672E35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80AB2-9D39-746E-34AC-49AC83B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5303-C3C5-DD2D-ACB0-95DF67E6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E55DA-BE90-8BD1-338B-0B4EA5857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20604-F626-C681-33E7-17DCB959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24C7A-B3BA-00C1-4C29-9D05917A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2B88-23B8-6C1B-4BC7-CCF806F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14240-1D48-CE2C-F050-B4998F7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6AB37-E6C8-3815-428E-CF391145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282-5C19-F0A6-9B2C-ABBA17C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35EBA-D5F9-050A-22EB-59E6F369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0CD3A-CEFF-B55B-0284-88B3F796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AA183-229C-CAEE-E318-5B52768A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FA45-AA3E-D871-0849-C551FDCF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845682-6E22-67FC-ADE5-1F728DC6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0E965-2545-7AD7-D948-B0153E00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A01B-CDFD-93E8-CBCF-CE8E3E4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9AFC-27DA-6CC9-6C61-5F01E8A4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6ED87-EA04-51D7-EAB6-71F2058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81AB-65ED-F4E3-9A27-B93D55A9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87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472EE-D49F-C75C-AC05-D9E4EA92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771F6-A93F-10FC-D1D5-D77DDEC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60C95-74FC-668B-637F-959F019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09137-7581-7CF4-8B83-58A6B4D6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DF2-9415-A131-2B21-D9048972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368F-098D-1C19-84C7-98DE403BB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E6E53-0C41-6E53-7E8B-53CED3B7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D9545-DABA-9145-7345-F2495D0F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470D2-5C10-144D-6F8A-D38C1E8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416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000-26F1-425E-BE5C-251EE01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3A519-1E4E-EFAF-A2B8-DC543D2B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60533-BAE2-FBF5-80EF-E8410C7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BA25-7CD2-FEF6-D852-A3540376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851C4-F141-E388-BAE3-B3FBA0E3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17B1D-06EF-AC63-68AE-28A914C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09F265-9F28-9E34-C7F3-201135D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A899D-3F72-346E-D4F9-F78F1AE4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5E71-5D58-78DD-4E5F-94063CB23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B25D-FD41-4849-AE03-1D097D5377A0}" type="datetimeFigureOut">
              <a:rPr kumimoji="1" lang="ko-KR" altLang="en-US" smtClean="0"/>
              <a:t>2025. 8. 3.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E43E-0E2C-6C8A-EF92-28E12594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FD2-BBCF-DAF0-F4BB-ACACF1083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D93C1-A4F8-7C04-E5AB-DF001F95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실전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A0A22F-60F9-D383-406E-CE481AFE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Vision Transformer</a:t>
            </a:r>
          </a:p>
          <a:p>
            <a:r>
              <a:rPr kumimoji="1" lang="en-US" altLang="ko-KR" dirty="0"/>
              <a:t>Diffusion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389659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D127C-C242-F38C-C0B5-BC906069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 레이어와 출력된 레이어 결합</a:t>
            </a:r>
          </a:p>
        </p:txBody>
      </p:sp>
      <p:pic>
        <p:nvPicPr>
          <p:cNvPr id="16386" name="Picture 2" descr="Vision Transformer에 대한 시각적 설명: 10.10. Transformer: 잔차 연결 결과">
            <a:extLst>
              <a:ext uri="{FF2B5EF4-FFF2-40B4-BE49-F238E27FC236}">
                <a16:creationId xmlns:a16="http://schemas.microsoft.com/office/drawing/2014/main" id="{DF61525C-5EC9-3A71-3A5B-C51513681A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77" y="2279254"/>
            <a:ext cx="6946246" cy="39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40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D4FCD-06FD-5236-4975-A95C4EF7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ko-KR" altLang="en-US" dirty="0"/>
              <a:t>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E1485-3C23-32A8-A8AE-06086FD8A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 dirty="0"/>
              <a:t>Diffusion </a:t>
            </a:r>
            <a:r>
              <a:rPr kumimoji="1" lang="ko-KR" altLang="en-US" dirty="0"/>
              <a:t>처리하는 것을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기법을 이용하여 제안</a:t>
            </a:r>
            <a:endParaRPr kumimoji="1" lang="en-US" altLang="ko-KR" dirty="0"/>
          </a:p>
          <a:p>
            <a:r>
              <a:rPr kumimoji="1" lang="ko-KR" altLang="en-US" dirty="0"/>
              <a:t>기존 </a:t>
            </a:r>
            <a:r>
              <a:rPr kumimoji="1" lang="en-US" altLang="ko-KR" dirty="0"/>
              <a:t>Latent Diffusion Model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비해 기존보다 성능 </a:t>
            </a:r>
            <a:r>
              <a:rPr kumimoji="1" lang="ko-KR" altLang="en-US" dirty="0" err="1"/>
              <a:t>높히고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사용자의 요구사항에 맞추어 생성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3080" name="Picture 8" descr="Scalability of Diffusion Models with Transformer Backbone | Encord">
            <a:extLst>
              <a:ext uri="{FF2B5EF4-FFF2-40B4-BE49-F238E27FC236}">
                <a16:creationId xmlns:a16="http://schemas.microsoft.com/office/drawing/2014/main" id="{34BEF009-6F6E-52CB-A067-BFBD3C9CDC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694270"/>
            <a:ext cx="5966676" cy="25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E9FA4-242B-453F-899F-3071120C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</a:t>
            </a:r>
            <a:r>
              <a:rPr kumimoji="1" lang="ko-KR" altLang="en-US" dirty="0"/>
              <a:t>특이점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lang="en" altLang="ko-KR" b="1" dirty="0"/>
              <a:t>Noised Latent &amp; </a:t>
            </a:r>
            <a:r>
              <a:rPr lang="en" altLang="ko-KR" b="1" dirty="0" err="1"/>
              <a:t>Patchify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2C363C-4B27-6E83-6121-245024F256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ViT</a:t>
            </a:r>
            <a:r>
              <a:rPr kumimoji="1" lang="ko-KR" altLang="en-US" dirty="0"/>
              <a:t>에서 적용한 </a:t>
            </a:r>
            <a:r>
              <a:rPr kumimoji="1" lang="en-US" altLang="ko-KR" dirty="0"/>
              <a:t>Patch Embedding 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이미지들을 </a:t>
            </a:r>
            <a:r>
              <a:rPr kumimoji="1" lang="ko-KR" altLang="en-US" dirty="0" err="1"/>
              <a:t>조각내어</a:t>
            </a:r>
            <a:r>
              <a:rPr kumimoji="1" lang="ko-KR" altLang="en-US" dirty="0"/>
              <a:t> 이미지 나열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이미지를 구분할 </a:t>
            </a:r>
            <a:r>
              <a:rPr kumimoji="1" lang="en-US" altLang="ko-KR" dirty="0"/>
              <a:t>P Value</a:t>
            </a:r>
            <a:r>
              <a:rPr kumimoji="1" lang="ko-KR" altLang="en-US" dirty="0"/>
              <a:t>의 값에 따라 나누어진 개수가 달라짐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BB70F4-982D-031B-5DA8-AA3854B57D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/>
          <a:stretch>
            <a:fillRect/>
          </a:stretch>
        </p:blipFill>
        <p:spPr bwMode="auto">
          <a:xfrm>
            <a:off x="3049444" y="4860211"/>
            <a:ext cx="3901440" cy="14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 Learning 논문 리뷰] Diffusion Transformer(DiT) : Scalable Diffusion Models  with Transformers">
            <a:extLst>
              <a:ext uri="{FF2B5EF4-FFF2-40B4-BE49-F238E27FC236}">
                <a16:creationId xmlns:a16="http://schemas.microsoft.com/office/drawing/2014/main" id="{0C18DEFC-4028-F73F-2222-9E56512F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4361894"/>
            <a:ext cx="2593947" cy="19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72DECC9-0579-EF2C-AFDE-235BCE88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8"/>
          <a:stretch>
            <a:fillRect/>
          </a:stretch>
        </p:blipFill>
        <p:spPr bwMode="auto">
          <a:xfrm>
            <a:off x="223472" y="2496106"/>
            <a:ext cx="5651943" cy="13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05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67980-CAFC-17E0-E515-D6418B4C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</a:t>
            </a:r>
            <a:r>
              <a:rPr kumimoji="1" lang="ko-KR" altLang="en-US" dirty="0"/>
              <a:t>특이점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en" altLang="ko-KR" sz="3200" b="1" dirty="0"/>
              <a:t>To embed conditional information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7387DA-AEB0-5B5F-53D5-CEEEDB7A8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Block </a:t>
            </a:r>
            <a:r>
              <a:rPr kumimoji="1" lang="ko-KR" altLang="en-US" dirty="0"/>
              <a:t>계산하기 전에 계산할 이미지를 미리 제공</a:t>
            </a:r>
            <a:endParaRPr kumimoji="1" lang="en-US" altLang="ko-KR" dirty="0"/>
          </a:p>
          <a:p>
            <a:pPr lvl="1"/>
            <a:r>
              <a:rPr lang="en" altLang="ko-KR" dirty="0"/>
              <a:t>CFG(classifier-free guidance)</a:t>
            </a:r>
            <a:endParaRPr kumimoji="1" lang="en-US" altLang="ko-KR" dirty="0"/>
          </a:p>
          <a:p>
            <a:pPr lvl="1"/>
            <a:r>
              <a:rPr lang="en" altLang="ko-KR" dirty="0"/>
              <a:t>CG(classifier-guidance)</a:t>
            </a:r>
          </a:p>
          <a:p>
            <a:pPr lvl="1"/>
            <a:r>
              <a:rPr kumimoji="1" lang="en" altLang="ko-KR" dirty="0" err="1"/>
              <a:t>Etc</a:t>
            </a:r>
            <a:r>
              <a:rPr kumimoji="1" lang="en" altLang="ko-KR" dirty="0"/>
              <a:t>…</a:t>
            </a:r>
          </a:p>
          <a:p>
            <a:endParaRPr kumimoji="1"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DEC40-9548-9AC9-4E2E-71D99C8DA61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0083"/>
            <a:ext cx="5181600" cy="30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84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031FF-33E7-C38A-1D4F-CB984BD3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DiT</a:t>
            </a:r>
            <a:r>
              <a:rPr lang="en-US" altLang="ko-KR" sz="4000" dirty="0"/>
              <a:t> </a:t>
            </a:r>
            <a:r>
              <a:rPr lang="ko-KR" altLang="en-US" sz="4000" dirty="0"/>
              <a:t>특이점 </a:t>
            </a:r>
            <a:r>
              <a:rPr lang="en-US" altLang="ko-KR" sz="4000" dirty="0"/>
              <a:t>-</a:t>
            </a:r>
            <a:r>
              <a:rPr lang="ko-KR" altLang="en-US" sz="4000" dirty="0"/>
              <a:t> </a:t>
            </a:r>
            <a:r>
              <a:rPr lang="en" altLang="ko-KR" sz="3600" b="1" dirty="0"/>
              <a:t>Adaptive Layer Norm-Zero Block</a:t>
            </a:r>
            <a:endParaRPr kumimoji="1" lang="ko-KR" altLang="en-US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FA818-9276-C234-325B-A3898EC2B5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서로 다른 정보들을 결합하기 위한 방법을 적용한 구조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FiLM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구조에서 </a:t>
            </a:r>
            <a:r>
              <a:rPr kumimoji="1" lang="en-US" altLang="ko-KR" dirty="0"/>
              <a:t>Layer normalization </a:t>
            </a:r>
            <a:r>
              <a:rPr kumimoji="1" lang="ko-KR" altLang="en-US" dirty="0"/>
              <a:t>추가된 개념</a:t>
            </a:r>
            <a:r>
              <a:rPr kumimoji="1" lang="en-US" altLang="ko-KR" dirty="0"/>
              <a:t>.</a:t>
            </a:r>
          </a:p>
          <a:p>
            <a:r>
              <a:rPr lang="ko-KR" altLang="en-US" dirty="0"/>
              <a:t>직접적으로 </a:t>
            </a:r>
            <a:r>
              <a:rPr lang="en" altLang="ko-KR" dirty="0"/>
              <a:t>learnable</a:t>
            </a:r>
            <a:r>
              <a:rPr lang="ko-KR" altLang="en-US" dirty="0"/>
              <a:t>하는 것이 아닌</a:t>
            </a:r>
            <a:r>
              <a:rPr lang="en-US" altLang="ko-KR" dirty="0"/>
              <a:t>, </a:t>
            </a:r>
            <a:r>
              <a:rPr lang="en" altLang="ko-KR" dirty="0"/>
              <a:t>timestep</a:t>
            </a:r>
            <a:r>
              <a:rPr lang="ko-KR" altLang="en-US" dirty="0"/>
              <a:t>과 </a:t>
            </a:r>
            <a:r>
              <a:rPr lang="en" altLang="ko-KR" dirty="0"/>
              <a:t>label</a:t>
            </a:r>
            <a:r>
              <a:rPr lang="ko-KR" altLang="en-US" dirty="0"/>
              <a:t>의 </a:t>
            </a:r>
            <a:r>
              <a:rPr lang="en" altLang="ko-KR" dirty="0"/>
              <a:t>embedding</a:t>
            </a:r>
            <a:r>
              <a:rPr lang="ko-KR" altLang="en-US" dirty="0"/>
              <a:t>을 </a:t>
            </a:r>
            <a:r>
              <a:rPr lang="en" altLang="ko-KR" dirty="0"/>
              <a:t>shift</a:t>
            </a:r>
            <a:r>
              <a:rPr lang="ko-KR" altLang="en-US" dirty="0"/>
              <a:t>와 </a:t>
            </a:r>
            <a:r>
              <a:rPr lang="en" altLang="ko-KR" dirty="0"/>
              <a:t>scale</a:t>
            </a:r>
            <a:r>
              <a:rPr lang="ko-KR" altLang="en-US" dirty="0"/>
              <a:t>값으로 활용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64E78E-01E7-37A0-B719-6D575302508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/>
          <a:stretch>
            <a:fillRect/>
          </a:stretch>
        </p:blipFill>
        <p:spPr bwMode="auto">
          <a:xfrm>
            <a:off x="71960" y="2688725"/>
            <a:ext cx="4386771" cy="27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96E49F5-7876-E9CE-BAF1-7F6F04C41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3" r="8630" b="16445"/>
          <a:stretch>
            <a:fillRect/>
          </a:stretch>
        </p:blipFill>
        <p:spPr bwMode="auto">
          <a:xfrm>
            <a:off x="4611130" y="3120079"/>
            <a:ext cx="1408671" cy="20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29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D6AD-232B-4343-D107-55C878BD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</a:t>
            </a:r>
            <a:r>
              <a:rPr kumimoji="1" lang="ko-KR" altLang="en-US" dirty="0"/>
              <a:t>특이점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en" altLang="ko-KR" b="1" dirty="0"/>
              <a:t>Transformer Decoder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330106-6BA5-38F6-ADDC-B6A2A1979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Block </a:t>
            </a:r>
            <a:r>
              <a:rPr kumimoji="1" lang="ko-KR" altLang="en-US" dirty="0"/>
              <a:t>연산 이후 </a:t>
            </a:r>
            <a:r>
              <a:rPr kumimoji="1" lang="en-US" altLang="ko-KR" dirty="0"/>
              <a:t>VAE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수행함</a:t>
            </a:r>
            <a:r>
              <a:rPr kumimoji="1" lang="en-US" altLang="ko-KR" dirty="0"/>
              <a:t>.</a:t>
            </a:r>
          </a:p>
          <a:p>
            <a:r>
              <a:rPr lang="en" altLang="ko-KR" b="1" u="sng" dirty="0"/>
              <a:t>VAE decoder</a:t>
            </a:r>
            <a:r>
              <a:rPr lang="ko-KR" altLang="en-US" b="1" u="sng" dirty="0" err="1"/>
              <a:t>에</a:t>
            </a:r>
            <a:r>
              <a:rPr lang="ko-KR" altLang="en-US" b="1" u="sng" dirty="0"/>
              <a:t> </a:t>
            </a:r>
            <a:r>
              <a:rPr lang="en" altLang="ko-KR" b="1" u="sng" dirty="0"/>
              <a:t>noise </a:t>
            </a:r>
            <a:r>
              <a:rPr lang="ko-KR" altLang="en-US" b="1" u="sng" dirty="0"/>
              <a:t>값을 넣어서 실제 이미지를 생성</a:t>
            </a:r>
            <a:endParaRPr kumimoji="1"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DE1BA0-F1AE-2C2A-161F-13BB7616645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6739"/>
            <a:ext cx="5181600" cy="3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65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5E02-EFBF-F7E5-4141-95A4B3E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Vision Transformers – </a:t>
            </a:r>
            <a:r>
              <a:rPr kumimoji="1" lang="ko-KR" altLang="en-US" dirty="0"/>
              <a:t>핵심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D9C730F-1706-7240-C065-4621A36126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이미지들을 쪼갠 것들을 기반으로 </a:t>
            </a:r>
            <a:r>
              <a:rPr lang="en-US" altLang="ko-KR" dirty="0"/>
              <a:t>Transformer</a:t>
            </a:r>
            <a:r>
              <a:rPr lang="ko-KR" altLang="en-US" dirty="0"/>
              <a:t> 연산 진행한 것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F479F85-7D2B-AAD6-4E73-C13C5F7D7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0119"/>
            <a:ext cx="5181600" cy="3562350"/>
          </a:xfrm>
        </p:spPr>
      </p:pic>
    </p:spTree>
    <p:extLst>
      <p:ext uri="{BB962C8B-B14F-4D97-AF65-F5344CB8AC3E}">
        <p14:creationId xmlns:p14="http://schemas.microsoft.com/office/powerpoint/2010/main" val="21567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99BC3-E61E-F4BA-5B33-C48DD2B5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Vision Transformers – patch &amp; flatten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DA793D-38A2-D06A-3858-FD3FAA617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</a:t>
            </a:r>
            <a:r>
              <a:rPr lang="ko-KR" altLang="en-US" dirty="0"/>
              <a:t>값에 따라서 이미지를 나눔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나누고나서</a:t>
            </a:r>
            <a:r>
              <a:rPr lang="en-US" altLang="ko-KR" dirty="0"/>
              <a:t> 1</a:t>
            </a:r>
            <a:r>
              <a:rPr lang="ko-KR" altLang="en-US" dirty="0"/>
              <a:t>차원으로 나열</a:t>
            </a:r>
          </a:p>
        </p:txBody>
      </p:sp>
      <p:pic>
        <p:nvPicPr>
          <p:cNvPr id="7170" name="Picture 2" descr="Vision Transformer에 대한 시각적 설명: 4. 이미지 패치 평탄화">
            <a:extLst>
              <a:ext uri="{FF2B5EF4-FFF2-40B4-BE49-F238E27FC236}">
                <a16:creationId xmlns:a16="http://schemas.microsoft.com/office/drawing/2014/main" id="{6D3C9DC4-3179-DD89-E670-41C1A83C6F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72" y="2870040"/>
            <a:ext cx="4495801" cy="25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1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C465B-3954-F157-7F4F-D60F133E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Patch Encoding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5BED72-D9D7-119E-C71B-2FA10B7E5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이미지 </a:t>
            </a:r>
            <a:r>
              <a:rPr kumimoji="1" lang="en-US" altLang="ko-KR" dirty="0"/>
              <a:t>patch </a:t>
            </a:r>
            <a:r>
              <a:rPr kumimoji="1" lang="ko-KR" altLang="en-US" dirty="0"/>
              <a:t>벡터를 인코딩을 거침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8196" name="Picture 4" descr="Vision Transformer에 대한 시각적 설명: 5. 패치로부터 임베딩 만들기">
            <a:extLst>
              <a:ext uri="{FF2B5EF4-FFF2-40B4-BE49-F238E27FC236}">
                <a16:creationId xmlns:a16="http://schemas.microsoft.com/office/drawing/2014/main" id="{9AFBF3EA-DC49-B115-DDDB-D5B92CC2210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2507499"/>
            <a:ext cx="5272216" cy="29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52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F23BA-3D8B-29CC-999E-9876FB04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CLS </a:t>
            </a:r>
            <a:r>
              <a:rPr kumimoji="1" lang="ko-KR" altLang="en-US" dirty="0"/>
              <a:t>레이어 추가</a:t>
            </a:r>
          </a:p>
        </p:txBody>
      </p:sp>
      <p:pic>
        <p:nvPicPr>
          <p:cNvPr id="9220" name="Picture 4" descr="Vision Transformer에 대한 시각적 설명: 7. 분류 토큰(CLS) 추가하기">
            <a:extLst>
              <a:ext uri="{FF2B5EF4-FFF2-40B4-BE49-F238E27FC236}">
                <a16:creationId xmlns:a16="http://schemas.microsoft.com/office/drawing/2014/main" id="{23092B0F-E42C-530E-5C76-47095ADD1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5046" y="2409578"/>
            <a:ext cx="6301908" cy="357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6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57318-D25C-CE96-2B80-94CE4F9D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추가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BE8C1C-5435-F4D5-0EC2-2F98B2DD47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각 이미지에 대한 위치 정보가 손실이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이미지에 대한 위치 레이어와 결합</a:t>
            </a:r>
          </a:p>
        </p:txBody>
      </p:sp>
      <p:pic>
        <p:nvPicPr>
          <p:cNvPr id="10242" name="Picture 2" descr="Vision Transformer에 대한 시각적 설명: 8. 위치 임베딩 벡터 추가하기">
            <a:extLst>
              <a:ext uri="{FF2B5EF4-FFF2-40B4-BE49-F238E27FC236}">
                <a16:creationId xmlns:a16="http://schemas.microsoft.com/office/drawing/2014/main" id="{3CC300FB-E090-C7DA-01E8-FBA0A310D02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21794"/>
            <a:ext cx="4753232" cy="26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7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FC93C-69B5-6C20-1EA1-778C0FB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 </a:t>
            </a:r>
            <a:r>
              <a:rPr kumimoji="1" lang="ko-KR" altLang="en-US" dirty="0"/>
              <a:t>연산</a:t>
            </a:r>
          </a:p>
        </p:txBody>
      </p:sp>
      <p:pic>
        <p:nvPicPr>
          <p:cNvPr id="11266" name="Picture 2" descr="Vision Transformer에 대한 시각적 설명: 10.1. Transformer: QKV 만들기">
            <a:extLst>
              <a:ext uri="{FF2B5EF4-FFF2-40B4-BE49-F238E27FC236}">
                <a16:creationId xmlns:a16="http://schemas.microsoft.com/office/drawing/2014/main" id="{42932081-D36E-E455-F9BF-C058D77CC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2288" y="2181755"/>
            <a:ext cx="6647423" cy="37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1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61055-A266-A3AE-E5E2-C8C6B404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</a:t>
            </a:r>
            <a:r>
              <a:rPr kumimoji="1" lang="ko-KR" altLang="en-US" dirty="0"/>
              <a:t>점수 구하기</a:t>
            </a:r>
          </a:p>
        </p:txBody>
      </p:sp>
      <p:pic>
        <p:nvPicPr>
          <p:cNvPr id="14338" name="Picture 2" descr="Vision Transformer에 대한 시각적 설명: 10.3. Transformer: 어텐션 스코어 매트릭스">
            <a:extLst>
              <a:ext uri="{FF2B5EF4-FFF2-40B4-BE49-F238E27FC236}">
                <a16:creationId xmlns:a16="http://schemas.microsoft.com/office/drawing/2014/main" id="{3FCF9A99-7A09-E613-FBE4-79A26E313C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6053" y="2684726"/>
            <a:ext cx="6019894" cy="34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6593E-B203-3B63-2F4C-3E8A63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집계된 컨텍스트 정보 계산</a:t>
            </a:r>
          </a:p>
        </p:txBody>
      </p:sp>
      <p:pic>
        <p:nvPicPr>
          <p:cNvPr id="15362" name="Picture 2" descr="Vision Transformer에 대한 시각적 설명: 10.4. Transformer: 집계된 컨텍스트 정보 계산">
            <a:extLst>
              <a:ext uri="{FF2B5EF4-FFF2-40B4-BE49-F238E27FC236}">
                <a16:creationId xmlns:a16="http://schemas.microsoft.com/office/drawing/2014/main" id="{9DF57E80-F3A9-8A30-3AC5-37F2E5DC1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759" y="2152254"/>
            <a:ext cx="7394481" cy="41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8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219</Words>
  <Application>Microsoft Macintosh PowerPoint</Application>
  <PresentationFormat>와이드스크린</PresentationFormat>
  <Paragraphs>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AI 실전 10주차</vt:lpstr>
      <vt:lpstr>Vision Transformers – 핵심</vt:lpstr>
      <vt:lpstr>Vision Transformers – patch &amp; flatten</vt:lpstr>
      <vt:lpstr>Patch Encoding</vt:lpstr>
      <vt:lpstr>CLS 레이어 추가</vt:lpstr>
      <vt:lpstr>위치 임베딩 추가</vt:lpstr>
      <vt:lpstr>Transformer 연산</vt:lpstr>
      <vt:lpstr>Attention 점수 구하기</vt:lpstr>
      <vt:lpstr>집계된 컨텍스트 정보 계산</vt:lpstr>
      <vt:lpstr>입력 레이어와 출력된 레이어 결합</vt:lpstr>
      <vt:lpstr>DiT 요약</vt:lpstr>
      <vt:lpstr>DiT 특이점 – Noised Latent &amp; Patchify</vt:lpstr>
      <vt:lpstr>DiT 특이점 - To embed conditional information</vt:lpstr>
      <vt:lpstr>DiT 특이점 - Adaptive Layer Norm-Zero Block</vt:lpstr>
      <vt:lpstr>DiT 특이점 - Transformer Decoder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25</cp:revision>
  <dcterms:created xsi:type="dcterms:W3CDTF">2025-05-17T05:20:39Z</dcterms:created>
  <dcterms:modified xsi:type="dcterms:W3CDTF">2025-08-03T07:00:15Z</dcterms:modified>
</cp:coreProperties>
</file>